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47" r:id="rId1"/>
  </p:sldMasterIdLst>
  <p:notesMasterIdLst>
    <p:notesMasterId r:id="rId14"/>
  </p:notesMasterIdLst>
  <p:handoutMasterIdLst>
    <p:handoutMasterId r:id="rId15"/>
  </p:handoutMasterIdLst>
  <p:sldIdLst>
    <p:sldId id="484" r:id="rId2"/>
    <p:sldId id="461" r:id="rId3"/>
    <p:sldId id="482" r:id="rId4"/>
    <p:sldId id="480" r:id="rId5"/>
    <p:sldId id="483" r:id="rId6"/>
    <p:sldId id="481" r:id="rId7"/>
    <p:sldId id="477" r:id="rId8"/>
    <p:sldId id="469" r:id="rId9"/>
    <p:sldId id="485" r:id="rId10"/>
    <p:sldId id="478" r:id="rId11"/>
    <p:sldId id="479" r:id="rId12"/>
    <p:sldId id="476" r:id="rId13"/>
  </p:sldIdLst>
  <p:sldSz cx="9144000" cy="6858000" type="screen4x3"/>
  <p:notesSz cx="6797675" cy="9926638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845">
          <p15:clr>
            <a:srgbClr val="A4A3A4"/>
          </p15:clr>
        </p15:guide>
        <p15:guide id="2" orient="horz" pos="3884">
          <p15:clr>
            <a:srgbClr val="A4A3A4"/>
          </p15:clr>
        </p15:guide>
        <p15:guide id="3" orient="horz" pos="1026">
          <p15:clr>
            <a:srgbClr val="A4A3A4"/>
          </p15:clr>
        </p15:guide>
        <p15:guide id="4" orient="horz" pos="3702">
          <p15:clr>
            <a:srgbClr val="A4A3A4"/>
          </p15:clr>
        </p15:guide>
        <p15:guide id="5" pos="931">
          <p15:clr>
            <a:srgbClr val="A4A3A4"/>
          </p15:clr>
        </p15:guide>
        <p15:guide id="6" pos="5465">
          <p15:clr>
            <a:srgbClr val="A4A3A4"/>
          </p15:clr>
        </p15:guide>
        <p15:guide id="7" pos="385">
          <p15:clr>
            <a:srgbClr val="A4A3A4"/>
          </p15:clr>
        </p15:guide>
        <p15:guide id="8" pos="4558">
          <p15:clr>
            <a:srgbClr val="A4A3A4"/>
          </p15:clr>
        </p15:guide>
        <p15:guide id="9" pos="204">
          <p15:clr>
            <a:srgbClr val="A4A3A4"/>
          </p15:clr>
        </p15:guide>
        <p15:guide id="10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94" autoAdjust="0"/>
    <p:restoredTop sz="94660" autoAdjust="0"/>
  </p:normalViewPr>
  <p:slideViewPr>
    <p:cSldViewPr>
      <p:cViewPr varScale="1">
        <p:scale>
          <a:sx n="94" d="100"/>
          <a:sy n="94" d="100"/>
        </p:scale>
        <p:origin x="1142" y="53"/>
      </p:cViewPr>
      <p:guideLst>
        <p:guide orient="horz" pos="845"/>
        <p:guide orient="horz" pos="3884"/>
        <p:guide orient="horz" pos="1026"/>
        <p:guide orient="horz" pos="3702"/>
        <p:guide pos="931"/>
        <p:guide pos="5465"/>
        <p:guide pos="385"/>
        <p:guide pos="4558"/>
        <p:guide pos="20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33" tIns="45766" rIns="91533" bIns="45766" numCol="1" anchor="t" anchorCtr="0" compatLnSpc="1">
            <a:prstTxWarp prst="textNoShape">
              <a:avLst/>
            </a:prstTxWarp>
          </a:bodyPr>
          <a:lstStyle>
            <a:lvl1pPr defTabSz="915900" eaLnBrk="1" hangingPunct="1">
              <a:defRPr sz="12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33" tIns="45766" rIns="91533" bIns="45766" numCol="1" anchor="t" anchorCtr="0" compatLnSpc="1">
            <a:prstTxWarp prst="textNoShape">
              <a:avLst/>
            </a:prstTxWarp>
          </a:bodyPr>
          <a:lstStyle>
            <a:lvl1pPr algn="r" defTabSz="915900" eaLnBrk="1" hangingPunct="1">
              <a:defRPr sz="12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33" tIns="45766" rIns="91533" bIns="45766" numCol="1" anchor="b" anchorCtr="0" compatLnSpc="1">
            <a:prstTxWarp prst="textNoShape">
              <a:avLst/>
            </a:prstTxWarp>
          </a:bodyPr>
          <a:lstStyle>
            <a:lvl1pPr defTabSz="915900" eaLnBrk="1" hangingPunct="1">
              <a:defRPr sz="12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975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33" tIns="45766" rIns="91533" bIns="4576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CD52519D-FB74-47B4-BA14-0D716F6E9825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96783974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33" tIns="45766" rIns="91533" bIns="45766" numCol="1" anchor="t" anchorCtr="0" compatLnSpc="1">
            <a:prstTxWarp prst="textNoShape">
              <a:avLst/>
            </a:prstTxWarp>
          </a:bodyPr>
          <a:lstStyle>
            <a:lvl1pPr defTabSz="915900" eaLnBrk="1" hangingPunct="1">
              <a:defRPr sz="12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33" tIns="45766" rIns="91533" bIns="45766" numCol="1" anchor="t" anchorCtr="0" compatLnSpc="1">
            <a:prstTxWarp prst="textNoShape">
              <a:avLst/>
            </a:prstTxWarp>
          </a:bodyPr>
          <a:lstStyle>
            <a:lvl1pPr algn="r" defTabSz="915900" eaLnBrk="1" hangingPunct="1">
              <a:defRPr sz="12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4538"/>
            <a:ext cx="4960937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33" tIns="45766" rIns="91533" bIns="4576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33" tIns="45766" rIns="91533" bIns="45766" numCol="1" anchor="b" anchorCtr="0" compatLnSpc="1">
            <a:prstTxWarp prst="textNoShape">
              <a:avLst/>
            </a:prstTxWarp>
          </a:bodyPr>
          <a:lstStyle>
            <a:lvl1pPr defTabSz="915900" eaLnBrk="1" hangingPunct="1">
              <a:defRPr sz="12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975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33" tIns="45766" rIns="91533" bIns="4576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FFBFC65A-5710-46B0-9BBD-995E3C53C765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86284760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2486650-3E90-4859-A545-69EDB54F4FAF}" type="slidenum">
              <a:rPr lang="de-DE" altLang="de-DE" smtClean="0"/>
              <a:pPr>
                <a:spcBef>
                  <a:spcPct val="0"/>
                </a:spcBef>
              </a:pPr>
              <a:t>1</a:t>
            </a:fld>
            <a:endParaRPr lang="de-DE" altLang="de-DE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93896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de-DE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de-DE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de-DE"/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de-DE"/>
              </a:p>
            </p:txBody>
          </p:sp>
          <p:sp>
            <p:nvSpPr>
              <p:cNvPr id="29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de-DE"/>
              </a:p>
            </p:txBody>
          </p:sp>
          <p:sp>
            <p:nvSpPr>
              <p:cNvPr id="30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de-DE"/>
              </a:p>
            </p:txBody>
          </p:sp>
          <p:sp>
            <p:nvSpPr>
              <p:cNvPr id="31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de-DE"/>
              </a:p>
            </p:txBody>
          </p:sp>
          <p:sp>
            <p:nvSpPr>
              <p:cNvPr id="32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de-DE"/>
              </a:p>
            </p:txBody>
          </p:sp>
          <p:sp>
            <p:nvSpPr>
              <p:cNvPr id="33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de-DE"/>
              </a:p>
            </p:txBody>
          </p:sp>
          <p:sp>
            <p:nvSpPr>
              <p:cNvPr id="34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de-DE"/>
              </a:p>
            </p:txBody>
          </p:sp>
          <p:sp>
            <p:nvSpPr>
              <p:cNvPr id="35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de-DE"/>
              </a:p>
            </p:txBody>
          </p:sp>
          <p:sp>
            <p:nvSpPr>
              <p:cNvPr id="36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de-DE"/>
              </a:p>
            </p:txBody>
          </p:sp>
          <p:sp>
            <p:nvSpPr>
              <p:cNvPr id="37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de-DE"/>
              </a:p>
            </p:txBody>
          </p:sp>
          <p:sp>
            <p:nvSpPr>
              <p:cNvPr id="38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de-DE"/>
              </a:p>
            </p:txBody>
          </p:sp>
          <p:sp>
            <p:nvSpPr>
              <p:cNvPr id="39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de-DE"/>
              </a:p>
            </p:txBody>
          </p:sp>
          <p:sp>
            <p:nvSpPr>
              <p:cNvPr id="40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de-DE"/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de-DE"/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de-DE"/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de-DE"/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25 w 717"/>
                <a:gd name="T1" fmla="*/ 845 h 845"/>
                <a:gd name="T2" fmla="*/ 725 w 717"/>
                <a:gd name="T3" fmla="*/ 821 h 845"/>
                <a:gd name="T4" fmla="*/ 582 w 717"/>
                <a:gd name="T5" fmla="*/ 605 h 845"/>
                <a:gd name="T6" fmla="*/ 410 w 717"/>
                <a:gd name="T7" fmla="*/ 396 h 845"/>
                <a:gd name="T8" fmla="*/ 225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13 w 717"/>
                <a:gd name="T15" fmla="*/ 198 h 845"/>
                <a:gd name="T16" fmla="*/ 404 w 717"/>
                <a:gd name="T17" fmla="*/ 408 h 845"/>
                <a:gd name="T18" fmla="*/ 576 w 717"/>
                <a:gd name="T19" fmla="*/ 623 h 845"/>
                <a:gd name="T20" fmla="*/ 725 w 717"/>
                <a:gd name="T21" fmla="*/ 845 h 845"/>
                <a:gd name="T22" fmla="*/ 725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11 w 407"/>
                <a:gd name="T1" fmla="*/ 414 h 414"/>
                <a:gd name="T2" fmla="*/ 411 w 407"/>
                <a:gd name="T3" fmla="*/ 396 h 414"/>
                <a:gd name="T4" fmla="*/ 226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20 w 407"/>
                <a:gd name="T13" fmla="*/ 204 h 414"/>
                <a:gd name="T14" fmla="*/ 411 w 407"/>
                <a:gd name="T15" fmla="*/ 414 h 414"/>
                <a:gd name="T16" fmla="*/ 411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de-DE"/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94 w 586"/>
                <a:gd name="T1" fmla="*/ 0 h 599"/>
                <a:gd name="T2" fmla="*/ 576 w 586"/>
                <a:gd name="T3" fmla="*/ 0 h 599"/>
                <a:gd name="T4" fmla="*/ 411 w 586"/>
                <a:gd name="T5" fmla="*/ 132 h 599"/>
                <a:gd name="T6" fmla="*/ 261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61 w 586"/>
                <a:gd name="T17" fmla="*/ 282 h 599"/>
                <a:gd name="T18" fmla="*/ 417 w 586"/>
                <a:gd name="T19" fmla="*/ 138 h 599"/>
                <a:gd name="T20" fmla="*/ 594 w 586"/>
                <a:gd name="T21" fmla="*/ 0 h 599"/>
                <a:gd name="T22" fmla="*/ 594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73 w 269"/>
                <a:gd name="T1" fmla="*/ 0 h 252"/>
                <a:gd name="T2" fmla="*/ 255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73 w 269"/>
                <a:gd name="T15" fmla="*/ 0 h 252"/>
                <a:gd name="T16" fmla="*/ 273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AT"/>
            </a:p>
          </p:txBody>
        </p: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AT"/>
              </a:p>
            </p:txBody>
          </p:sp>
          <p:sp>
            <p:nvSpPr>
              <p:cNvPr id="24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AT"/>
              </a:p>
            </p:txBody>
          </p:sp>
          <p:sp>
            <p:nvSpPr>
              <p:cNvPr id="25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AT"/>
              </a:p>
            </p:txBody>
          </p:sp>
          <p:sp>
            <p:nvSpPr>
              <p:cNvPr id="26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AT"/>
              </a:p>
            </p:txBody>
          </p:sp>
          <p:sp>
            <p:nvSpPr>
              <p:cNvPr id="27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AT"/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AT"/>
            </a:p>
          </p:txBody>
        </p:sp>
      </p:grpSp>
      <p:sp>
        <p:nvSpPr>
          <p:cNvPr id="46119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46120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D3B6A-FF17-46FE-879B-831EB2FC660E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50233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43034C-2CF1-495A-8A16-B74D741E9937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647058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489B6C-A282-4E69-9C67-336A1AA3079C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8436565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el, Inhalt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E647BE-B5FC-48F5-A671-62267E920A42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9596408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4309DD-08A3-4665-8093-C96FFBC175CC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90559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A2707A-7B27-4511-A4B6-8E0F577B7E57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3559305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B05975-8DF3-440A-B194-4FB3368AC883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919760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1744EB-5CE7-4470-9BC4-8EE968E2AC68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570899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B09D33-872A-499C-95D8-881513D9D44C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384389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E9B36E-F901-4557-964A-B0AC76B87C1B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226616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0901D6-67BE-4EFC-9036-DB9B51376DE1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3670503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C55DEB-37CC-4B2D-8B86-1CDF31768EEC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523497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7E3753-7B4C-4EF5-8F05-173E5A11C420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86266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/>
            </a:gs>
            <a:gs pos="100000">
              <a:srgbClr val="0028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45059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de-DE"/>
            </a:p>
          </p:txBody>
        </p:sp>
        <p:sp>
          <p:nvSpPr>
            <p:cNvPr id="45060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de-DE"/>
            </a:p>
          </p:txBody>
        </p:sp>
        <p:sp>
          <p:nvSpPr>
            <p:cNvPr id="45061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de-DE"/>
            </a:p>
          </p:txBody>
        </p:sp>
        <p:grpSp>
          <p:nvGrpSpPr>
            <p:cNvPr id="1037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45063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de-DE"/>
              </a:p>
            </p:txBody>
          </p:sp>
          <p:sp>
            <p:nvSpPr>
              <p:cNvPr id="45064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de-DE"/>
              </a:p>
            </p:txBody>
          </p:sp>
          <p:sp>
            <p:nvSpPr>
              <p:cNvPr id="45065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de-DE"/>
              </a:p>
            </p:txBody>
          </p:sp>
          <p:sp>
            <p:nvSpPr>
              <p:cNvPr id="45066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de-DE"/>
              </a:p>
            </p:txBody>
          </p:sp>
          <p:sp>
            <p:nvSpPr>
              <p:cNvPr id="45067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de-DE"/>
              </a:p>
            </p:txBody>
          </p:sp>
          <p:sp>
            <p:nvSpPr>
              <p:cNvPr id="45068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de-DE"/>
              </a:p>
            </p:txBody>
          </p:sp>
          <p:sp>
            <p:nvSpPr>
              <p:cNvPr id="45069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de-DE"/>
              </a:p>
            </p:txBody>
          </p:sp>
          <p:sp>
            <p:nvSpPr>
              <p:cNvPr id="45070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de-DE"/>
              </a:p>
            </p:txBody>
          </p:sp>
          <p:sp>
            <p:nvSpPr>
              <p:cNvPr id="45071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de-DE"/>
              </a:p>
            </p:txBody>
          </p:sp>
          <p:sp>
            <p:nvSpPr>
              <p:cNvPr id="45072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de-DE"/>
              </a:p>
            </p:txBody>
          </p:sp>
          <p:sp>
            <p:nvSpPr>
              <p:cNvPr id="45073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de-DE"/>
              </a:p>
            </p:txBody>
          </p:sp>
          <p:sp>
            <p:nvSpPr>
              <p:cNvPr id="45074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de-DE"/>
              </a:p>
            </p:txBody>
          </p:sp>
          <p:sp>
            <p:nvSpPr>
              <p:cNvPr id="45075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de-DE"/>
              </a:p>
            </p:txBody>
          </p:sp>
        </p:grpSp>
        <p:sp>
          <p:nvSpPr>
            <p:cNvPr id="45076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de-DE"/>
            </a:p>
          </p:txBody>
        </p:sp>
        <p:sp>
          <p:nvSpPr>
            <p:cNvPr id="45077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de-DE"/>
            </a:p>
          </p:txBody>
        </p:sp>
        <p:sp>
          <p:nvSpPr>
            <p:cNvPr id="45078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de-DE"/>
            </a:p>
          </p:txBody>
        </p:sp>
        <p:sp>
          <p:nvSpPr>
            <p:cNvPr id="1041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25 w 717"/>
                <a:gd name="T1" fmla="*/ 845 h 845"/>
                <a:gd name="T2" fmla="*/ 725 w 717"/>
                <a:gd name="T3" fmla="*/ 821 h 845"/>
                <a:gd name="T4" fmla="*/ 582 w 717"/>
                <a:gd name="T5" fmla="*/ 605 h 845"/>
                <a:gd name="T6" fmla="*/ 410 w 717"/>
                <a:gd name="T7" fmla="*/ 396 h 845"/>
                <a:gd name="T8" fmla="*/ 225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13 w 717"/>
                <a:gd name="T15" fmla="*/ 198 h 845"/>
                <a:gd name="T16" fmla="*/ 404 w 717"/>
                <a:gd name="T17" fmla="*/ 408 h 845"/>
                <a:gd name="T18" fmla="*/ 576 w 717"/>
                <a:gd name="T19" fmla="*/ 623 h 845"/>
                <a:gd name="T20" fmla="*/ 725 w 717"/>
                <a:gd name="T21" fmla="*/ 845 h 845"/>
                <a:gd name="T22" fmla="*/ 725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1042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11 w 407"/>
                <a:gd name="T1" fmla="*/ 414 h 414"/>
                <a:gd name="T2" fmla="*/ 411 w 407"/>
                <a:gd name="T3" fmla="*/ 396 h 414"/>
                <a:gd name="T4" fmla="*/ 226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20 w 407"/>
                <a:gd name="T13" fmla="*/ 204 h 414"/>
                <a:gd name="T14" fmla="*/ 411 w 407"/>
                <a:gd name="T15" fmla="*/ 414 h 414"/>
                <a:gd name="T16" fmla="*/ 411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45081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de-DE"/>
            </a:p>
          </p:txBody>
        </p:sp>
        <p:sp>
          <p:nvSpPr>
            <p:cNvPr id="1044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94 w 586"/>
                <a:gd name="T1" fmla="*/ 0 h 599"/>
                <a:gd name="T2" fmla="*/ 576 w 586"/>
                <a:gd name="T3" fmla="*/ 0 h 599"/>
                <a:gd name="T4" fmla="*/ 411 w 586"/>
                <a:gd name="T5" fmla="*/ 132 h 599"/>
                <a:gd name="T6" fmla="*/ 261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61 w 586"/>
                <a:gd name="T17" fmla="*/ 282 h 599"/>
                <a:gd name="T18" fmla="*/ 417 w 586"/>
                <a:gd name="T19" fmla="*/ 138 h 599"/>
                <a:gd name="T20" fmla="*/ 594 w 586"/>
                <a:gd name="T21" fmla="*/ 0 h 599"/>
                <a:gd name="T22" fmla="*/ 594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1045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73 w 269"/>
                <a:gd name="T1" fmla="*/ 0 h 252"/>
                <a:gd name="T2" fmla="*/ 255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73 w 269"/>
                <a:gd name="T15" fmla="*/ 0 h 252"/>
                <a:gd name="T16" fmla="*/ 273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1046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1047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1048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AT"/>
            </a:p>
          </p:txBody>
        </p:sp>
        <p:grpSp>
          <p:nvGrpSpPr>
            <p:cNvPr id="1049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052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AT"/>
              </a:p>
            </p:txBody>
          </p:sp>
          <p:sp>
            <p:nvSpPr>
              <p:cNvPr id="1053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AT"/>
              </a:p>
            </p:txBody>
          </p:sp>
          <p:sp>
            <p:nvSpPr>
              <p:cNvPr id="1054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AT"/>
              </a:p>
            </p:txBody>
          </p:sp>
          <p:sp>
            <p:nvSpPr>
              <p:cNvPr id="1055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AT"/>
              </a:p>
            </p:txBody>
          </p:sp>
          <p:sp>
            <p:nvSpPr>
              <p:cNvPr id="1056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AT"/>
              </a:p>
            </p:txBody>
          </p:sp>
        </p:grpSp>
        <p:sp>
          <p:nvSpPr>
            <p:cNvPr id="1050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1051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AT"/>
            </a:p>
          </p:txBody>
        </p:sp>
      </p:grpSp>
      <p:sp>
        <p:nvSpPr>
          <p:cNvPr id="45095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45096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69525" y="6252369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45097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5098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EDE0949E-34F3-4291-A7A4-8F887C74E0A9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  <p:sp>
        <p:nvSpPr>
          <p:cNvPr id="45099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pic>
        <p:nvPicPr>
          <p:cNvPr id="1032" name="Grafik 43" descr="DDKI2.wmf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3" y="6237288"/>
            <a:ext cx="1182687" cy="100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Rechteck 44"/>
          <p:cNvSpPr>
            <a:spLocks noChangeArrowheads="1"/>
          </p:cNvSpPr>
          <p:nvPr userDrawn="1"/>
        </p:nvSpPr>
        <p:spPr bwMode="auto">
          <a:xfrm>
            <a:off x="1905000" y="6248400"/>
            <a:ext cx="7543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defRPr/>
            </a:pPr>
            <a:r>
              <a:rPr lang="de-DE" altLang="en-US" sz="1600" b="1" smtClean="0">
                <a:ea typeface="Times New Roman" panose="02020603050405020304" pitchFamily="18" charset="0"/>
              </a:rPr>
              <a:t>D</a:t>
            </a:r>
            <a:r>
              <a:rPr lang="de-DE" altLang="en-US" sz="1200" smtClean="0">
                <a:ea typeface="Times New Roman" panose="02020603050405020304" pitchFamily="18" charset="0"/>
              </a:rPr>
              <a:t>igitale </a:t>
            </a:r>
            <a:r>
              <a:rPr lang="de-DE" altLang="en-US" sz="1600" b="1" smtClean="0">
                <a:ea typeface="Times New Roman" panose="02020603050405020304" pitchFamily="18" charset="0"/>
              </a:rPr>
              <a:t>D</a:t>
            </a:r>
            <a:r>
              <a:rPr lang="de-DE" altLang="en-US" sz="1200" smtClean="0">
                <a:ea typeface="Times New Roman" panose="02020603050405020304" pitchFamily="18" charset="0"/>
              </a:rPr>
              <a:t>okumentation </a:t>
            </a:r>
            <a:r>
              <a:rPr lang="de-DE" altLang="en-US" sz="1600" b="1" smtClean="0">
                <a:ea typeface="Times New Roman" panose="02020603050405020304" pitchFamily="18" charset="0"/>
              </a:rPr>
              <a:t>K</a:t>
            </a:r>
            <a:r>
              <a:rPr lang="de-DE" altLang="en-US" sz="1200" smtClean="0">
                <a:ea typeface="Times New Roman" panose="02020603050405020304" pitchFamily="18" charset="0"/>
              </a:rPr>
              <a:t>ommunaler </a:t>
            </a:r>
            <a:r>
              <a:rPr lang="de-DE" altLang="en-US" sz="1600" b="1" smtClean="0">
                <a:ea typeface="Times New Roman" panose="02020603050405020304" pitchFamily="18" charset="0"/>
              </a:rPr>
              <a:t>I</a:t>
            </a:r>
            <a:r>
              <a:rPr lang="de-DE" altLang="en-US" sz="1200" smtClean="0">
                <a:ea typeface="Times New Roman" panose="02020603050405020304" pitchFamily="18" charset="0"/>
              </a:rPr>
              <a:t>nfrastruktur</a:t>
            </a:r>
            <a:br>
              <a:rPr lang="de-DE" altLang="en-US" sz="1200" smtClean="0">
                <a:ea typeface="Times New Roman" panose="02020603050405020304" pitchFamily="18" charset="0"/>
              </a:rPr>
            </a:br>
            <a:r>
              <a:rPr lang="de-DE" altLang="en-US" sz="1200" smtClean="0">
                <a:ea typeface="Times New Roman" panose="02020603050405020304" pitchFamily="18" charset="0"/>
              </a:rPr>
              <a:t>Dipl.- Ing. Hugo Fuchs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474" r:id="rId1"/>
    <p:sldLayoutId id="2147484462" r:id="rId2"/>
    <p:sldLayoutId id="2147484463" r:id="rId3"/>
    <p:sldLayoutId id="2147484464" r:id="rId4"/>
    <p:sldLayoutId id="2147484465" r:id="rId5"/>
    <p:sldLayoutId id="2147484466" r:id="rId6"/>
    <p:sldLayoutId id="2147484467" r:id="rId7"/>
    <p:sldLayoutId id="2147484468" r:id="rId8"/>
    <p:sldLayoutId id="2147484469" r:id="rId9"/>
    <p:sldLayoutId id="2147484470" r:id="rId10"/>
    <p:sldLayoutId id="2147484471" r:id="rId11"/>
    <p:sldLayoutId id="2147484472" r:id="rId12"/>
    <p:sldLayoutId id="2147484473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dki.eu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image" Target="../media/image2.wmf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9.png"/><Relationship Id="rId1" Type="http://schemas.openxmlformats.org/officeDocument/2006/relationships/tags" Target="../tags/tag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533400"/>
            <a:ext cx="8229600" cy="1981200"/>
          </a:xfrm>
        </p:spPr>
        <p:txBody>
          <a:bodyPr anchor="ctr"/>
          <a:lstStyle/>
          <a:p>
            <a:pPr eaLnBrk="1" hangingPunct="1">
              <a:defRPr/>
            </a:pPr>
            <a:r>
              <a:rPr lang="en-US" sz="4400" dirty="0" smtClean="0"/>
              <a:t>DDKI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4038600"/>
            <a:ext cx="8305800" cy="2286000"/>
          </a:xfrm>
        </p:spPr>
        <p:txBody>
          <a:bodyPr/>
          <a:lstStyle/>
          <a:p>
            <a:pPr eaLnBrk="1" hangingPunct="1">
              <a:spcBef>
                <a:spcPts val="600"/>
              </a:spcBef>
              <a:defRPr/>
            </a:pPr>
            <a:r>
              <a:rPr lang="de-DE" sz="2800" b="1" dirty="0" smtClean="0">
                <a:ea typeface="Times New Roman" pitchFamily="18" charset="0"/>
                <a:cs typeface="Arial" pitchFamily="34" charset="0"/>
              </a:rPr>
              <a:t>D</a:t>
            </a:r>
            <a:r>
              <a:rPr lang="de-DE" sz="2000" dirty="0" smtClean="0">
                <a:ea typeface="Times New Roman" pitchFamily="18" charset="0"/>
                <a:cs typeface="Arial" pitchFamily="34" charset="0"/>
              </a:rPr>
              <a:t>igitale </a:t>
            </a:r>
            <a:r>
              <a:rPr lang="de-DE" sz="2800" b="1" dirty="0" smtClean="0">
                <a:ea typeface="Times New Roman" pitchFamily="18" charset="0"/>
                <a:cs typeface="Arial" pitchFamily="34" charset="0"/>
              </a:rPr>
              <a:t>D</a:t>
            </a:r>
            <a:r>
              <a:rPr lang="de-DE" sz="2000" dirty="0" smtClean="0">
                <a:ea typeface="Times New Roman" pitchFamily="18" charset="0"/>
                <a:cs typeface="Arial" pitchFamily="34" charset="0"/>
              </a:rPr>
              <a:t>okumentation </a:t>
            </a:r>
            <a:r>
              <a:rPr lang="de-DE" sz="2800" b="1" dirty="0" smtClean="0">
                <a:ea typeface="Times New Roman" pitchFamily="18" charset="0"/>
                <a:cs typeface="Arial" pitchFamily="34" charset="0"/>
              </a:rPr>
              <a:t>K</a:t>
            </a:r>
            <a:r>
              <a:rPr lang="de-DE" sz="2000" dirty="0" smtClean="0">
                <a:ea typeface="Times New Roman" pitchFamily="18" charset="0"/>
                <a:cs typeface="Arial" pitchFamily="34" charset="0"/>
              </a:rPr>
              <a:t>ommunaler </a:t>
            </a:r>
            <a:r>
              <a:rPr lang="de-DE" sz="2800" b="1" dirty="0" smtClean="0">
                <a:ea typeface="Times New Roman" pitchFamily="18" charset="0"/>
                <a:cs typeface="Arial" pitchFamily="34" charset="0"/>
              </a:rPr>
              <a:t>I</a:t>
            </a:r>
            <a:r>
              <a:rPr lang="de-DE" sz="2000" dirty="0" smtClean="0">
                <a:ea typeface="Times New Roman" pitchFamily="18" charset="0"/>
                <a:cs typeface="Arial" pitchFamily="34" charset="0"/>
              </a:rPr>
              <a:t>nfrastruktur</a:t>
            </a:r>
            <a:br>
              <a:rPr lang="de-DE" sz="2000" dirty="0" smtClean="0">
                <a:ea typeface="Times New Roman" pitchFamily="18" charset="0"/>
                <a:cs typeface="Arial" pitchFamily="34" charset="0"/>
              </a:rPr>
            </a:br>
            <a:r>
              <a:rPr lang="de-DE" sz="2000" dirty="0" smtClean="0">
                <a:ea typeface="Times New Roman" pitchFamily="18" charset="0"/>
                <a:cs typeface="Arial" pitchFamily="34" charset="0"/>
              </a:rPr>
              <a:t> Dipl.- Ing. Hugo Fuchs</a:t>
            </a:r>
          </a:p>
          <a:p>
            <a:pPr eaLnBrk="1" hangingPunct="1">
              <a:spcBef>
                <a:spcPts val="600"/>
              </a:spcBef>
              <a:defRPr/>
            </a:pPr>
            <a:r>
              <a:rPr lang="de-DE" sz="2000" dirty="0" smtClean="0">
                <a:ea typeface="Times New Roman" pitchFamily="18" charset="0"/>
                <a:cs typeface="Arial" pitchFamily="34" charset="0"/>
                <a:hlinkClick r:id="rId3"/>
              </a:rPr>
              <a:t>www.ddki.eu</a:t>
            </a:r>
            <a:r>
              <a:rPr lang="de-DE" sz="2000" dirty="0" smtClean="0">
                <a:ea typeface="Times New Roman" pitchFamily="18" charset="0"/>
                <a:cs typeface="Arial" pitchFamily="34" charset="0"/>
              </a:rPr>
              <a:t/>
            </a:r>
            <a:br>
              <a:rPr lang="de-DE" sz="2000" dirty="0" smtClean="0">
                <a:ea typeface="Times New Roman" pitchFamily="18" charset="0"/>
                <a:cs typeface="Arial" pitchFamily="34" charset="0"/>
              </a:rPr>
            </a:br>
            <a:r>
              <a:rPr lang="en-GB" sz="900" dirty="0" smtClean="0"/>
              <a:t/>
            </a:r>
            <a:br>
              <a:rPr lang="en-GB" sz="900" dirty="0" smtClean="0"/>
            </a:br>
            <a:r>
              <a:rPr lang="en-GB" sz="1400" dirty="0" err="1" smtClean="0"/>
              <a:t>Görzer</a:t>
            </a:r>
            <a:r>
              <a:rPr lang="en-GB" sz="1400" dirty="0" smtClean="0"/>
              <a:t> </a:t>
            </a:r>
            <a:r>
              <a:rPr lang="en-GB" sz="1400" dirty="0" err="1" smtClean="0"/>
              <a:t>Allee</a:t>
            </a:r>
            <a:r>
              <a:rPr lang="en-GB" sz="1400" dirty="0" smtClean="0"/>
              <a:t> 37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GB" sz="1400" dirty="0" smtClean="0"/>
              <a:t>9020 Klagenfurt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GB" sz="1400" dirty="0" smtClean="0"/>
              <a:t>Austria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GB" sz="1400" dirty="0" smtClean="0"/>
              <a:t>Tel: +43 (0) 664 3556843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GB" sz="1400" dirty="0" err="1" smtClean="0"/>
              <a:t>hugo.fuchs@ddki.eu</a:t>
            </a:r>
            <a:endParaRPr lang="en-GB" sz="1400" dirty="0" smtClean="0"/>
          </a:p>
        </p:txBody>
      </p:sp>
      <p:pic>
        <p:nvPicPr>
          <p:cNvPr id="6148" name="Grafik 3" descr="DDKI2.wm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505075"/>
            <a:ext cx="2708275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1547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9"/>
          <p:cNvSpPr/>
          <p:nvPr/>
        </p:nvSpPr>
        <p:spPr>
          <a:xfrm>
            <a:off x="3105497" y="5095528"/>
            <a:ext cx="1905000" cy="7699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44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data</a:t>
            </a:r>
            <a:endParaRPr lang="de-AT" sz="4400" dirty="0"/>
          </a:p>
        </p:txBody>
      </p:sp>
      <p:sp>
        <p:nvSpPr>
          <p:cNvPr id="5" name="Rechteck 11"/>
          <p:cNvSpPr/>
          <p:nvPr/>
        </p:nvSpPr>
        <p:spPr>
          <a:xfrm>
            <a:off x="2343497" y="3715991"/>
            <a:ext cx="3444875" cy="7699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44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information</a:t>
            </a:r>
            <a:endParaRPr lang="de-AT" sz="4400" kern="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Pfeil nach oben 12"/>
          <p:cNvSpPr/>
          <p:nvPr/>
        </p:nvSpPr>
        <p:spPr>
          <a:xfrm>
            <a:off x="3791297" y="3182591"/>
            <a:ext cx="457200" cy="6096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AT"/>
          </a:p>
        </p:txBody>
      </p:sp>
      <p:sp>
        <p:nvSpPr>
          <p:cNvPr id="7" name="Pfeil nach oben 13"/>
          <p:cNvSpPr/>
          <p:nvPr/>
        </p:nvSpPr>
        <p:spPr>
          <a:xfrm>
            <a:off x="3791297" y="4562128"/>
            <a:ext cx="457200" cy="6096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AT"/>
          </a:p>
        </p:txBody>
      </p:sp>
      <p:sp>
        <p:nvSpPr>
          <p:cNvPr id="8" name="Rechteck 14"/>
          <p:cNvSpPr/>
          <p:nvPr/>
        </p:nvSpPr>
        <p:spPr>
          <a:xfrm>
            <a:off x="2343497" y="2352328"/>
            <a:ext cx="3211513" cy="7699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44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knowledge</a:t>
            </a:r>
            <a:endParaRPr lang="de-AT" sz="4400" kern="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" name="Pfeil nach oben 15"/>
          <p:cNvSpPr/>
          <p:nvPr/>
        </p:nvSpPr>
        <p:spPr>
          <a:xfrm>
            <a:off x="3791297" y="1818928"/>
            <a:ext cx="457200" cy="6096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AT"/>
          </a:p>
        </p:txBody>
      </p:sp>
      <p:sp>
        <p:nvSpPr>
          <p:cNvPr id="10" name="Rechteck 16"/>
          <p:cNvSpPr/>
          <p:nvPr/>
        </p:nvSpPr>
        <p:spPr>
          <a:xfrm>
            <a:off x="2411760" y="980728"/>
            <a:ext cx="3208337" cy="7699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44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confidence</a:t>
            </a:r>
            <a:endParaRPr lang="de-AT" sz="4400" kern="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" name="Nach links gekrümmter Pfeil 19"/>
          <p:cNvSpPr/>
          <p:nvPr/>
        </p:nvSpPr>
        <p:spPr>
          <a:xfrm flipV="1">
            <a:off x="6001097" y="904528"/>
            <a:ext cx="2133600" cy="48768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AT">
              <a:solidFill>
                <a:schemeClr val="tx1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818" y="5019328"/>
            <a:ext cx="731986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63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/>
            </a:r>
            <a:br>
              <a:rPr lang="en-US" smtClean="0"/>
            </a:b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3400" y="914400"/>
            <a:ext cx="8229600" cy="4911725"/>
          </a:xfrm>
        </p:spPr>
        <p:txBody>
          <a:bodyPr/>
          <a:lstStyle/>
          <a:p>
            <a:pPr>
              <a:defRPr/>
            </a:pPr>
            <a:r>
              <a:rPr lang="en-US" sz="2000" b="1" dirty="0" smtClean="0"/>
              <a:t>data: </a:t>
            </a:r>
            <a:r>
              <a:rPr lang="en-US" sz="2000" dirty="0" smtClean="0"/>
              <a:t>all original data should be integrated!!!</a:t>
            </a:r>
            <a:br>
              <a:rPr lang="en-US" sz="2000" dirty="0" smtClean="0"/>
            </a:br>
            <a:r>
              <a:rPr lang="en-US" sz="2000" dirty="0" smtClean="0"/>
              <a:t>scans, photos, videos etc. </a:t>
            </a:r>
            <a:br>
              <a:rPr lang="en-US" sz="2000" dirty="0" smtClean="0"/>
            </a:br>
            <a:r>
              <a:rPr lang="en-US" sz="2000" dirty="0" smtClean="0"/>
              <a:t>(nowadays the capacity of storage will not be the limit)</a:t>
            </a:r>
            <a:br>
              <a:rPr lang="en-US" sz="2000" dirty="0" smtClean="0"/>
            </a:br>
            <a:endParaRPr lang="en-US" sz="2000" dirty="0" smtClean="0"/>
          </a:p>
          <a:p>
            <a:pPr>
              <a:defRPr/>
            </a:pPr>
            <a:r>
              <a:rPr lang="en-US" sz="2000" b="1" dirty="0" smtClean="0"/>
              <a:t>information: </a:t>
            </a:r>
            <a:r>
              <a:rPr lang="en-US" sz="2000" dirty="0" smtClean="0"/>
              <a:t>it is useless to convert all data to information if it is not necessary at the moment!!! </a:t>
            </a:r>
            <a:br>
              <a:rPr lang="en-US" sz="2000" dirty="0" smtClean="0"/>
            </a:br>
            <a:r>
              <a:rPr lang="en-US" sz="2000" dirty="0" smtClean="0"/>
              <a:t>(e.g.: the digitalization of house connections)</a:t>
            </a:r>
            <a:br>
              <a:rPr lang="en-US" sz="2000" dirty="0" smtClean="0"/>
            </a:br>
            <a:endParaRPr lang="en-US" sz="2000" dirty="0" smtClean="0"/>
          </a:p>
          <a:p>
            <a:pPr>
              <a:defRPr/>
            </a:pPr>
            <a:r>
              <a:rPr lang="en-US" sz="2000" b="1" dirty="0" smtClean="0"/>
              <a:t>knowledge:  </a:t>
            </a:r>
            <a:r>
              <a:rPr lang="en-US" sz="2000" dirty="0" smtClean="0"/>
              <a:t>is created by analyzing the information</a:t>
            </a:r>
            <a:br>
              <a:rPr lang="en-US" sz="2000" dirty="0" smtClean="0"/>
            </a:br>
            <a:r>
              <a:rPr lang="en-US" sz="2000" dirty="0" smtClean="0"/>
              <a:t>(e.g.: the condition of certain parts of the network)</a:t>
            </a:r>
            <a:br>
              <a:rPr lang="en-US" sz="2000" dirty="0" smtClean="0"/>
            </a:br>
            <a:endParaRPr lang="en-US" sz="2000" dirty="0" smtClean="0"/>
          </a:p>
          <a:p>
            <a:pPr>
              <a:defRPr/>
            </a:pPr>
            <a:r>
              <a:rPr lang="en-US" sz="2000" b="1" dirty="0" smtClean="0"/>
              <a:t>confidence: </a:t>
            </a:r>
            <a:r>
              <a:rPr lang="en-US" sz="2000" dirty="0" smtClean="0"/>
              <a:t>is needed when decisions have to be made</a:t>
            </a:r>
            <a:br>
              <a:rPr lang="en-US" sz="2000" dirty="0" smtClean="0"/>
            </a:br>
            <a:r>
              <a:rPr lang="en-US" sz="2000" dirty="0" smtClean="0"/>
              <a:t>(e.g. replacement or repair of network parts)</a:t>
            </a:r>
            <a:br>
              <a:rPr lang="en-US" sz="2000" dirty="0" smtClean="0"/>
            </a:br>
            <a:r>
              <a:rPr lang="en-US" sz="2000" dirty="0" smtClean="0"/>
              <a:t>To be sure that a decision is based on facts it must be possible to look at a control sample of the original data at any time. (e.g.: photo of damages, sewer inspection video)</a:t>
            </a:r>
          </a:p>
          <a:p>
            <a:pPr>
              <a:defRPr/>
            </a:pPr>
            <a:endParaRPr lang="en-US" sz="2000" dirty="0"/>
          </a:p>
        </p:txBody>
      </p:sp>
      <p:sp>
        <p:nvSpPr>
          <p:cNvPr id="5" name="Titel 1"/>
          <p:cNvSpPr txBox="1">
            <a:spLocks/>
          </p:cNvSpPr>
          <p:nvPr/>
        </p:nvSpPr>
        <p:spPr bwMode="auto">
          <a:xfrm>
            <a:off x="-76200" y="0"/>
            <a:ext cx="92202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US" sz="32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data → information </a:t>
            </a:r>
            <a:r>
              <a:rPr lang="en-US" sz="32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→</a:t>
            </a:r>
            <a:r>
              <a:rPr lang="en-US" sz="32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 knowledge </a:t>
            </a:r>
            <a:r>
              <a:rPr lang="en-US" sz="32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→</a:t>
            </a:r>
            <a:r>
              <a:rPr lang="en-US" sz="32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 confidence</a:t>
            </a:r>
          </a:p>
        </p:txBody>
      </p:sp>
    </p:spTree>
    <p:extLst>
      <p:ext uri="{BB962C8B-B14F-4D97-AF65-F5344CB8AC3E}">
        <p14:creationId xmlns:p14="http://schemas.microsoft.com/office/powerpoint/2010/main" val="826480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43" descr="DDKI2.wm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276872"/>
            <a:ext cx="4608512" cy="3903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10448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98"/>
    </mc:Choice>
    <mc:Fallback xmlns="">
      <p:transition spd="slow" advTm="80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job2map</a:t>
            </a:r>
            <a:endParaRPr lang="de-AT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700808"/>
            <a:ext cx="2880320" cy="396685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15924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22"/>
    </mc:Choice>
    <mc:Fallback xmlns="">
      <p:transition spd="slow" advTm="117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aktuelle</a:t>
            </a:r>
            <a:r>
              <a:rPr lang="en-US" dirty="0" smtClean="0"/>
              <a:t> Situation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344" y="1772816"/>
            <a:ext cx="7833182" cy="4265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032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Anwender\Hugo\Job\Setec\Serbien\Serbien2\Phase2\Angebot\Graph für Angebot 2.2.wvsd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0" y="698500"/>
            <a:ext cx="6540500" cy="546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484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optimale</a:t>
            </a:r>
            <a:r>
              <a:rPr lang="en-US" dirty="0" smtClean="0"/>
              <a:t> Situation</a:t>
            </a:r>
            <a:endParaRPr lang="de-AT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628800"/>
            <a:ext cx="7432427" cy="4356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388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 descr="C:\Anwender\Hugo\Job\Setec\Serbien\Serbien2\Phase2\Angebot\Graph für Angebot 2.2.wvsd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0" y="806450"/>
            <a:ext cx="6223000" cy="524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36" y="777498"/>
            <a:ext cx="530664" cy="730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138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b="1" dirty="0">
                <a:effectLst/>
              </a:rPr>
              <a:t>Potentielle Vorteile von </a:t>
            </a:r>
            <a:r>
              <a:rPr lang="de-DE" sz="3200" b="1" dirty="0" smtClean="0">
                <a:effectLst/>
              </a:rPr>
              <a:t>Job2map</a:t>
            </a:r>
            <a:endParaRPr lang="de-AT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AT" sz="2400" dirty="0" smtClean="0">
                <a:effectLst/>
              </a:rPr>
              <a:t>Wenig </a:t>
            </a:r>
            <a:r>
              <a:rPr lang="de-AT" sz="2400" dirty="0">
                <a:effectLst/>
              </a:rPr>
              <a:t>Zeitaufwand für die Dokumentation</a:t>
            </a:r>
            <a:endParaRPr lang="en-US" sz="2400" dirty="0" smtClean="0">
              <a:effectLst/>
            </a:endParaRPr>
          </a:p>
          <a:p>
            <a:pPr lvl="0"/>
            <a:r>
              <a:rPr lang="en-US" sz="2400" dirty="0" err="1">
                <a:effectLst/>
              </a:rPr>
              <a:t>Einheitliche</a:t>
            </a:r>
            <a:r>
              <a:rPr lang="en-US" sz="2400" dirty="0">
                <a:effectLst/>
              </a:rPr>
              <a:t> </a:t>
            </a:r>
            <a:r>
              <a:rPr lang="en-US" sz="2400" dirty="0" err="1" smtClean="0">
                <a:effectLst/>
              </a:rPr>
              <a:t>Datenqualität</a:t>
            </a:r>
            <a:endParaRPr lang="en-US" sz="2400" dirty="0" smtClean="0">
              <a:effectLst/>
            </a:endParaRPr>
          </a:p>
          <a:p>
            <a:pPr lvl="0"/>
            <a:r>
              <a:rPr lang="de-AT" sz="2400" dirty="0">
                <a:effectLst/>
              </a:rPr>
              <a:t>Vernetzung aller Mitarbeiter als auch Innen und </a:t>
            </a:r>
            <a:r>
              <a:rPr lang="de-AT" sz="2400" dirty="0" smtClean="0">
                <a:effectLst/>
              </a:rPr>
              <a:t>Außendienst </a:t>
            </a:r>
            <a:r>
              <a:rPr lang="en-US" sz="2400" dirty="0" smtClean="0">
                <a:effectLst/>
              </a:rPr>
              <a:t>(</a:t>
            </a:r>
            <a:r>
              <a:rPr lang="en-US" sz="2400" dirty="0" err="1" smtClean="0">
                <a:effectLst/>
              </a:rPr>
              <a:t>Vermeiden</a:t>
            </a:r>
            <a:r>
              <a:rPr lang="en-US" sz="2400" dirty="0" smtClean="0">
                <a:effectLst/>
              </a:rPr>
              <a:t> von </a:t>
            </a:r>
            <a:r>
              <a:rPr lang="en-US" sz="2400" dirty="0" err="1" smtClean="0">
                <a:effectLst/>
              </a:rPr>
              <a:t>Missverständnissen</a:t>
            </a:r>
            <a:r>
              <a:rPr lang="en-US" sz="2400" dirty="0" smtClean="0">
                <a:effectLst/>
              </a:rPr>
              <a:t>)</a:t>
            </a:r>
            <a:endParaRPr lang="en-US" sz="2400" dirty="0" smtClean="0">
              <a:effectLst/>
            </a:endParaRPr>
          </a:p>
          <a:p>
            <a:pPr lvl="0"/>
            <a:r>
              <a:rPr lang="en-US" sz="2400" dirty="0" err="1" smtClean="0">
                <a:effectLst/>
              </a:rPr>
              <a:t>Effizientssteigerung</a:t>
            </a:r>
            <a:endParaRPr lang="en-US" sz="2400" dirty="0" smtClean="0">
              <a:effectLst/>
            </a:endParaRPr>
          </a:p>
          <a:p>
            <a:pPr lvl="0"/>
            <a:r>
              <a:rPr lang="en-US" sz="2400" dirty="0" err="1">
                <a:effectLst/>
              </a:rPr>
              <a:t>Rechtssicherheit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durch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nachvollziehbare</a:t>
            </a:r>
            <a:r>
              <a:rPr lang="en-US" sz="2400" dirty="0">
                <a:effectLst/>
              </a:rPr>
              <a:t> </a:t>
            </a:r>
            <a:r>
              <a:rPr lang="en-US" sz="2400" dirty="0" err="1" smtClean="0">
                <a:effectLst/>
              </a:rPr>
              <a:t>Dokumentation</a:t>
            </a:r>
            <a:endParaRPr lang="en-US" sz="2400" dirty="0" smtClean="0">
              <a:effectLst/>
            </a:endParaRPr>
          </a:p>
          <a:p>
            <a:pPr lvl="0"/>
            <a:r>
              <a:rPr lang="en-US" sz="2400" dirty="0" err="1">
                <a:effectLst/>
              </a:rPr>
              <a:t>Vermeidung</a:t>
            </a:r>
            <a:r>
              <a:rPr lang="en-US" sz="2400" dirty="0">
                <a:effectLst/>
              </a:rPr>
              <a:t> von </a:t>
            </a:r>
            <a:r>
              <a:rPr lang="en-US" sz="2400" dirty="0" err="1">
                <a:effectLst/>
              </a:rPr>
              <a:t>Schäden</a:t>
            </a:r>
            <a:r>
              <a:rPr lang="en-US" sz="2400" dirty="0">
                <a:effectLst/>
              </a:rPr>
              <a:t> </a:t>
            </a:r>
            <a:endParaRPr lang="en-US" sz="2400" dirty="0" smtClean="0">
              <a:effectLst/>
            </a:endParaRPr>
          </a:p>
          <a:p>
            <a:pPr lvl="0"/>
            <a:r>
              <a:rPr lang="en-US" sz="2400" dirty="0" err="1">
                <a:effectLst/>
              </a:rPr>
              <a:t>Transperte</a:t>
            </a:r>
            <a:r>
              <a:rPr lang="en-US" sz="2400" dirty="0">
                <a:effectLst/>
              </a:rPr>
              <a:t> </a:t>
            </a:r>
            <a:r>
              <a:rPr lang="en-US" sz="2400" dirty="0" err="1" smtClean="0">
                <a:effectLst/>
              </a:rPr>
              <a:t>Entscheidungsgrundlagen</a:t>
            </a:r>
            <a:endParaRPr lang="en-US" sz="2400" dirty="0" smtClean="0">
              <a:effectLst/>
            </a:endParaRPr>
          </a:p>
          <a:p>
            <a:pPr lvl="0"/>
            <a:r>
              <a:rPr lang="en-US" sz="2400" dirty="0" err="1">
                <a:effectLst/>
              </a:rPr>
              <a:t>Niedrige</a:t>
            </a:r>
            <a:r>
              <a:rPr lang="en-US" sz="2400" dirty="0">
                <a:effectLst/>
              </a:rPr>
              <a:t> </a:t>
            </a:r>
            <a:r>
              <a:rPr lang="en-US" sz="2400" dirty="0" err="1" smtClean="0">
                <a:effectLst/>
              </a:rPr>
              <a:t>Kosten</a:t>
            </a:r>
            <a:endParaRPr lang="en-US" sz="2400" dirty="0" smtClean="0">
              <a:effectLst/>
            </a:endParaRPr>
          </a:p>
          <a:p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43669"/>
            <a:ext cx="731986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561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268760"/>
            <a:ext cx="3312368" cy="456188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de-AT" dirty="0" smtClean="0"/>
              <a:t>Job2map</a:t>
            </a:r>
            <a:br>
              <a:rPr lang="de-AT" dirty="0" smtClean="0"/>
            </a:br>
            <a:endParaRPr lang="de-AT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646" y="-91858"/>
            <a:ext cx="4285343" cy="68580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774" y="1258732"/>
            <a:ext cx="2501552" cy="4169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449" y="1253901"/>
            <a:ext cx="2504450" cy="4174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616" y="1253901"/>
            <a:ext cx="2504450" cy="4174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329" y="1257701"/>
            <a:ext cx="2504450" cy="4174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453" y="1250101"/>
            <a:ext cx="2504450" cy="4174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814" y="1242501"/>
            <a:ext cx="2504450" cy="4174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820" y="1286782"/>
            <a:ext cx="2504450" cy="4174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6511" y="1285373"/>
            <a:ext cx="2504450" cy="4174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326" y="1313965"/>
            <a:ext cx="2504450" cy="4174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070" y="1938181"/>
            <a:ext cx="4637870" cy="2782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760" y="2023398"/>
            <a:ext cx="4637870" cy="2782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706" y="2529013"/>
            <a:ext cx="4637870" cy="2782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662" y="1300573"/>
            <a:ext cx="2504450" cy="4174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1926" y="1315499"/>
            <a:ext cx="2504450" cy="4174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122" y="165742"/>
            <a:ext cx="731986" cy="100811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56192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488"/>
    </mc:Choice>
    <mc:Fallback xmlns="">
      <p:transition spd="slow" advTm="624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b="1" dirty="0">
                <a:effectLst/>
              </a:rPr>
              <a:t>Potentielle Zielgruppen für </a:t>
            </a:r>
            <a:r>
              <a:rPr lang="de-DE" sz="2800" b="1" dirty="0" err="1">
                <a:effectLst/>
              </a:rPr>
              <a:t>DDKI</a:t>
            </a:r>
            <a:r>
              <a:rPr lang="de-DE" sz="2800" b="1" dirty="0">
                <a:effectLst/>
              </a:rPr>
              <a:t> Job2map</a:t>
            </a:r>
            <a:endParaRPr lang="de-AT" sz="28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z="2400" dirty="0" err="1">
                <a:effectLst/>
              </a:rPr>
              <a:t>Ver</a:t>
            </a:r>
            <a:r>
              <a:rPr lang="de-DE" sz="2400" dirty="0">
                <a:effectLst/>
              </a:rPr>
              <a:t>- und Entsorger</a:t>
            </a:r>
            <a:endParaRPr lang="de-AT" sz="2400" dirty="0">
              <a:effectLst/>
            </a:endParaRPr>
          </a:p>
          <a:p>
            <a:pPr lvl="0"/>
            <a:r>
              <a:rPr lang="de-DE" sz="2400" dirty="0">
                <a:effectLst/>
              </a:rPr>
              <a:t>Planer / Vermesser</a:t>
            </a:r>
            <a:endParaRPr lang="de-AT" sz="2400" dirty="0">
              <a:effectLst/>
            </a:endParaRPr>
          </a:p>
          <a:p>
            <a:pPr lvl="0"/>
            <a:r>
              <a:rPr lang="de-DE" sz="2400" dirty="0">
                <a:effectLst/>
              </a:rPr>
              <a:t>Dienstleister</a:t>
            </a:r>
            <a:endParaRPr lang="de-AT" sz="2400" dirty="0">
              <a:effectLst/>
            </a:endParaRPr>
          </a:p>
          <a:p>
            <a:pPr lvl="0"/>
            <a:r>
              <a:rPr lang="de-DE" sz="2400" dirty="0" err="1">
                <a:effectLst/>
              </a:rPr>
              <a:t>Hochheitliche</a:t>
            </a:r>
            <a:r>
              <a:rPr lang="de-DE" sz="2400" dirty="0">
                <a:effectLst/>
              </a:rPr>
              <a:t> Verwaltung </a:t>
            </a:r>
            <a:endParaRPr lang="de-AT" sz="2400" dirty="0">
              <a:effectLst/>
            </a:endParaRPr>
          </a:p>
          <a:p>
            <a:pPr lvl="0"/>
            <a:r>
              <a:rPr lang="de-DE" sz="2400" dirty="0">
                <a:effectLst/>
              </a:rPr>
              <a:t>Baufirmen</a:t>
            </a:r>
            <a:endParaRPr lang="de-AT" sz="2400" dirty="0">
              <a:effectLst/>
            </a:endParaRPr>
          </a:p>
          <a:p>
            <a:pPr lvl="0"/>
            <a:r>
              <a:rPr lang="de-DE" sz="2400" dirty="0" err="1">
                <a:effectLst/>
              </a:rPr>
              <a:t>Straßenerhalter</a:t>
            </a:r>
            <a:endParaRPr lang="de-AT" sz="2400" dirty="0">
              <a:effectLst/>
            </a:endParaRPr>
          </a:p>
          <a:p>
            <a:pPr lvl="0"/>
            <a:r>
              <a:rPr lang="de-DE" sz="2400" dirty="0">
                <a:effectLst/>
              </a:rPr>
              <a:t>Forst- und Baumpflege</a:t>
            </a:r>
            <a:endParaRPr lang="de-AT" sz="2400" dirty="0">
              <a:effectLst/>
            </a:endParaRPr>
          </a:p>
          <a:p>
            <a:pPr lvl="0"/>
            <a:r>
              <a:rPr lang="de-DE" sz="2400" dirty="0">
                <a:effectLst/>
              </a:rPr>
              <a:t>Versicherungen</a:t>
            </a:r>
            <a:endParaRPr lang="de-AT" sz="2400" dirty="0">
              <a:effectLst/>
            </a:endParaRPr>
          </a:p>
          <a:p>
            <a:pPr lvl="0"/>
            <a:r>
              <a:rPr lang="de-DE" sz="2400" dirty="0">
                <a:effectLst/>
              </a:rPr>
              <a:t>Facility Management</a:t>
            </a:r>
            <a:endParaRPr lang="de-AT" sz="2400" dirty="0">
              <a:effectLst/>
            </a:endParaRPr>
          </a:p>
          <a:p>
            <a:endParaRPr lang="de-AT" sz="2400" dirty="0"/>
          </a:p>
        </p:txBody>
      </p:sp>
    </p:spTree>
    <p:extLst>
      <p:ext uri="{BB962C8B-B14F-4D97-AF65-F5344CB8AC3E}">
        <p14:creationId xmlns:p14="http://schemas.microsoft.com/office/powerpoint/2010/main" val="2561066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0.8|1.9|2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2.3|2.5|5|0.6|3.1|3.7|3.4|3.4|3.4|3.5|3.4|4|3.4|3.9|3.6|4.3|3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.3|3|1.4"/>
</p:tagLst>
</file>

<file path=ppt/theme/theme1.xml><?xml version="1.0" encoding="utf-8"?>
<a:theme xmlns:a="http://schemas.openxmlformats.org/drawingml/2006/main" name="Globus">
  <a:themeElements>
    <a:clrScheme name="Globus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us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lobus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us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us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us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us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us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us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us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0</TotalTime>
  <Words>90</Words>
  <Application>Microsoft Office PowerPoint</Application>
  <PresentationFormat>On-screen Show (4:3)</PresentationFormat>
  <Paragraphs>41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Times New Roman</vt:lpstr>
      <vt:lpstr>Verdana</vt:lpstr>
      <vt:lpstr>Wingdings</vt:lpstr>
      <vt:lpstr>Globus</vt:lpstr>
      <vt:lpstr>DDKI</vt:lpstr>
      <vt:lpstr>job2map</vt:lpstr>
      <vt:lpstr>aktuelle Situation</vt:lpstr>
      <vt:lpstr>PowerPoint Presentation</vt:lpstr>
      <vt:lpstr>optimale Situation</vt:lpstr>
      <vt:lpstr>PowerPoint Presentation</vt:lpstr>
      <vt:lpstr>Potentielle Vorteile von Job2map</vt:lpstr>
      <vt:lpstr>Job2map </vt:lpstr>
      <vt:lpstr>Potentielle Zielgruppen für DDKI Job2map</vt:lpstr>
      <vt:lpstr>PowerPoint Presentation</vt:lpstr>
      <vt:lpstr> </vt:lpstr>
      <vt:lpstr>PowerPoint Presentation</vt:lpstr>
    </vt:vector>
  </TitlesOfParts>
  <Company>MTA Messtechnik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MArko Taferner</dc:creator>
  <cp:lastModifiedBy>Hugo Fuchs</cp:lastModifiedBy>
  <cp:revision>338</cp:revision>
  <cp:lastPrinted>2015-05-18T12:05:24Z</cp:lastPrinted>
  <dcterms:created xsi:type="dcterms:W3CDTF">2005-02-24T09:07:40Z</dcterms:created>
  <dcterms:modified xsi:type="dcterms:W3CDTF">2015-09-16T13:15:24Z</dcterms:modified>
</cp:coreProperties>
</file>